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/>
    <p:restoredTop sz="94702"/>
  </p:normalViewPr>
  <p:slideViewPr>
    <p:cSldViewPr snapToGrid="0" snapToObjects="1">
      <p:cViewPr varScale="1">
        <p:scale>
          <a:sx n="78" d="100"/>
          <a:sy n="78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9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3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710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800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439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577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991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325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51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28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94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74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61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25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55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33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92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9301-9109-A045-B6AA-05FA048CE9C6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29C87-2FCB-4644-9E53-34EDC7D51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3087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https://1.bp.blogspot.com/-WOfafz_Y8hA/X92wpkLl2GI/AAAAAAAAVgg/HIn0eMKnE3kTsaoMd2SLa6aKMkAusgWNgCLcBGAsYHQ/w400-h214/margaret-mead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889480-5AB2-B540-89CE-39A37AF11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107" y="2063262"/>
            <a:ext cx="9999785" cy="1904786"/>
          </a:xfrm>
        </p:spPr>
        <p:txBody>
          <a:bodyPr>
            <a:noAutofit/>
          </a:bodyPr>
          <a:lstStyle/>
          <a:p>
            <a:pPr algn="ctr"/>
            <a:r>
              <a:rPr lang="it-IT" sz="4000" b="1" cap="none" dirty="0">
                <a:latin typeface="Segoe Print" panose="02000800000000000000" pitchFamily="2" charset="0"/>
                <a:cs typeface="Calibri" panose="020F0502020204030204" pitchFamily="34" charset="0"/>
              </a:rPr>
              <a:t>“</a:t>
            </a:r>
            <a:r>
              <a:rPr lang="it-IT" sz="4000" b="1" cap="none" dirty="0" err="1">
                <a:latin typeface="Segoe Print" panose="02000800000000000000" pitchFamily="2" charset="0"/>
                <a:cs typeface="Calibri" panose="020F0502020204030204" pitchFamily="34" charset="0"/>
              </a:rPr>
              <a:t>Ubuntu</a:t>
            </a:r>
            <a:r>
              <a:rPr lang="it-IT" sz="4000" b="1" cap="none" dirty="0">
                <a:latin typeface="Segoe Print" panose="02000800000000000000" pitchFamily="2" charset="0"/>
                <a:cs typeface="Calibri" panose="020F0502020204030204" pitchFamily="34" charset="0"/>
              </a:rPr>
              <a:t>: io sono perché siamo.</a:t>
            </a:r>
            <a:br>
              <a:rPr lang="it-IT" sz="4000" b="1" cap="none" dirty="0">
                <a:latin typeface="Segoe Print" panose="02000800000000000000" pitchFamily="2" charset="0"/>
                <a:cs typeface="Calibri" panose="020F0502020204030204" pitchFamily="34" charset="0"/>
              </a:rPr>
            </a:br>
            <a:r>
              <a:rPr lang="it-IT" sz="4000" b="1" cap="none" dirty="0">
                <a:latin typeface="Segoe Print" panose="02000800000000000000" pitchFamily="2" charset="0"/>
                <a:cs typeface="Calibri" panose="020F0502020204030204" pitchFamily="34" charset="0"/>
              </a:rPr>
              <a:t>Rafforzare la solidarietà sociale e la connessione globale’’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902CAE-242B-D346-964F-682E8AF94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0463" y="5634466"/>
            <a:ext cx="2405429" cy="1094580"/>
          </a:xfrm>
        </p:spPr>
        <p:txBody>
          <a:bodyPr lIns="9000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6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Dott.ssa Cinzia Storace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6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Assistente Sociale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6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Università degli Studi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6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AOU Federico II Napoli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48B4FF48-549C-4F4C-A6FC-4C9CEF4988D6}"/>
              </a:ext>
            </a:extLst>
          </p:cNvPr>
          <p:cNvSpPr txBox="1">
            <a:spLocks/>
          </p:cNvSpPr>
          <p:nvPr/>
        </p:nvSpPr>
        <p:spPr>
          <a:xfrm>
            <a:off x="4196552" y="652158"/>
            <a:ext cx="3798896" cy="10007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3200" b="1" cap="non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WSWD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3200" b="1" cap="non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18 Marzo 2021</a:t>
            </a:r>
          </a:p>
        </p:txBody>
      </p:sp>
    </p:spTree>
    <p:extLst>
      <p:ext uri="{BB962C8B-B14F-4D97-AF65-F5344CB8AC3E}">
        <p14:creationId xmlns:p14="http://schemas.microsoft.com/office/powerpoint/2010/main" val="1955989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AFDB23-8DAF-534E-8F18-897D8115AE29}"/>
              </a:ext>
            </a:extLst>
          </p:cNvPr>
          <p:cNvSpPr txBox="1"/>
          <p:nvPr/>
        </p:nvSpPr>
        <p:spPr>
          <a:xfrm>
            <a:off x="535257" y="1566952"/>
            <a:ext cx="111332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La vita umana è fatta di relazioni e le relazioni sono la linfa della crescita, dello sviluppo e dell’equilibrio psico-fisico delle persone e delle comunità</a:t>
            </a:r>
          </a:p>
          <a:p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Le relazioni hanno bisogno di condivisione, scambio ravvicinato e dialogo profondo</a:t>
            </a:r>
          </a:p>
        </p:txBody>
      </p:sp>
    </p:spTree>
    <p:extLst>
      <p:ext uri="{BB962C8B-B14F-4D97-AF65-F5344CB8AC3E}">
        <p14:creationId xmlns:p14="http://schemas.microsoft.com/office/powerpoint/2010/main" val="4149114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F2EA5F7-CB09-3C44-8EEC-93AD07EC20A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288" y="581977"/>
            <a:ext cx="7426712" cy="5238959"/>
          </a:xfrm>
          <a:prstGeom prst="rect">
            <a:avLst/>
          </a:prstGeo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57B87547-12BE-1F44-8D03-617FD37B24EB}"/>
              </a:ext>
            </a:extLst>
          </p:cNvPr>
          <p:cNvSpPr txBox="1">
            <a:spLocks/>
          </p:cNvSpPr>
          <p:nvPr/>
        </p:nvSpPr>
        <p:spPr>
          <a:xfrm>
            <a:off x="9144000" y="5050028"/>
            <a:ext cx="1876312" cy="770908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3200" b="1" cap="non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Grazie </a:t>
            </a:r>
          </a:p>
        </p:txBody>
      </p:sp>
    </p:spTree>
    <p:extLst>
      <p:ext uri="{BB962C8B-B14F-4D97-AF65-F5344CB8AC3E}">
        <p14:creationId xmlns:p14="http://schemas.microsoft.com/office/powerpoint/2010/main" val="374598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D407718-CA3F-2F49-A50A-A7B4D3203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92" y="209302"/>
            <a:ext cx="6904893" cy="6439395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6FA3C5C7-6C70-BF4E-BF38-2EA1C876A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293" y="2221522"/>
            <a:ext cx="100818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Immagine 6">
            <a:extLst>
              <a:ext uri="{FF2B5EF4-FFF2-40B4-BE49-F238E27FC236}">
                <a16:creationId xmlns:a16="http://schemas.microsoft.com/office/drawing/2014/main" id="{2BD6222F-9216-954F-BC7E-7ADE2CAEB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2532">
            <a:off x="318744" y="2069122"/>
            <a:ext cx="4513933" cy="241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11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E535A1B-2D54-C54A-96B1-74CA8C1B6B6F}"/>
              </a:ext>
            </a:extLst>
          </p:cNvPr>
          <p:cNvSpPr txBox="1"/>
          <p:nvPr/>
        </p:nvSpPr>
        <p:spPr>
          <a:xfrm>
            <a:off x="2029521" y="1494263"/>
            <a:ext cx="8787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Nei momenti di emergenza ci accorgiamo della scarsità delle risorse</a:t>
            </a:r>
          </a:p>
        </p:txBody>
      </p:sp>
      <p:sp>
        <p:nvSpPr>
          <p:cNvPr id="3" name="Freccia giù 2">
            <a:extLst>
              <a:ext uri="{FF2B5EF4-FFF2-40B4-BE49-F238E27FC236}">
                <a16:creationId xmlns:a16="http://schemas.microsoft.com/office/drawing/2014/main" id="{5ADF2DA0-9F34-1F4D-9787-8EC8FA0FA835}"/>
              </a:ext>
            </a:extLst>
          </p:cNvPr>
          <p:cNvSpPr/>
          <p:nvPr/>
        </p:nvSpPr>
        <p:spPr>
          <a:xfrm>
            <a:off x="5772614" y="2925424"/>
            <a:ext cx="646772" cy="1007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393AA70-9E15-D148-943F-CAC3B39A8AB3}"/>
              </a:ext>
            </a:extLst>
          </p:cNvPr>
          <p:cNvSpPr/>
          <p:nvPr/>
        </p:nvSpPr>
        <p:spPr>
          <a:xfrm>
            <a:off x="1568605" y="4512701"/>
            <a:ext cx="9054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&gt; Vulnerabilità							&gt; Diseguaglianze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71396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CAC8CA-F806-4346-8CEB-284D8D831580}"/>
              </a:ext>
            </a:extLst>
          </p:cNvPr>
          <p:cNvSpPr txBox="1"/>
          <p:nvPr/>
        </p:nvSpPr>
        <p:spPr>
          <a:xfrm>
            <a:off x="1568605" y="1739590"/>
            <a:ext cx="91588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Caso 1</a:t>
            </a:r>
          </a:p>
          <a:p>
            <a:endParaRPr lang="it-IT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Straniero con necessità di essere inserito in struttura di accoglienza, non sanitaria</a:t>
            </a:r>
          </a:p>
          <a:p>
            <a:endParaRPr lang="it-IT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25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8ACB837-8455-5F44-9950-16CE337E957C}"/>
              </a:ext>
            </a:extLst>
          </p:cNvPr>
          <p:cNvSpPr txBox="1"/>
          <p:nvPr/>
        </p:nvSpPr>
        <p:spPr>
          <a:xfrm>
            <a:off x="1568605" y="1739590"/>
            <a:ext cx="91588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Caso 2</a:t>
            </a:r>
          </a:p>
          <a:p>
            <a:endParaRPr lang="it-IT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Docenza e supervisione di tirocini</a:t>
            </a:r>
          </a:p>
          <a:p>
            <a:endParaRPr lang="it-IT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998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9D5530-19B5-A842-9434-5C4746B3A116}"/>
              </a:ext>
            </a:extLst>
          </p:cNvPr>
          <p:cNvSpPr txBox="1"/>
          <p:nvPr/>
        </p:nvSpPr>
        <p:spPr>
          <a:xfrm>
            <a:off x="1568605" y="1739590"/>
            <a:ext cx="91588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Caso 3</a:t>
            </a:r>
          </a:p>
          <a:p>
            <a:endParaRPr lang="it-IT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Associazioni di genitori</a:t>
            </a:r>
          </a:p>
          <a:p>
            <a:endParaRPr lang="it-IT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3517DD-ECF0-0A43-8392-EE3372FFF3AA}"/>
              </a:ext>
            </a:extLst>
          </p:cNvPr>
          <p:cNvSpPr txBox="1"/>
          <p:nvPr/>
        </p:nvSpPr>
        <p:spPr>
          <a:xfrm>
            <a:off x="765716" y="889843"/>
            <a:ext cx="106605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Abbiamo bisogno di una capacità di risorse sanitarie d’emergenza superiori allo standard </a:t>
            </a:r>
            <a:r>
              <a:rPr lang="it-IT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pre</a:t>
            </a: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-pandemia</a:t>
            </a:r>
          </a:p>
          <a:p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	(posti letto, apparecchiature, medici e infermieri 	specializzati)</a:t>
            </a:r>
          </a:p>
          <a:p>
            <a:endParaRPr lang="it-IT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Abbiamo bisogno di riprogrammare con nuove competenze e modelli organizzativi una sanità di prossimità e di territorio che curi prima e dopo l’arrivo in ospedale</a:t>
            </a:r>
          </a:p>
        </p:txBody>
      </p:sp>
    </p:spTree>
    <p:extLst>
      <p:ext uri="{BB962C8B-B14F-4D97-AF65-F5344CB8AC3E}">
        <p14:creationId xmlns:p14="http://schemas.microsoft.com/office/powerpoint/2010/main" val="201034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623B2F4-95CE-D545-87FC-58F234AA3D8C}"/>
              </a:ext>
            </a:extLst>
          </p:cNvPr>
          <p:cNvSpPr txBox="1"/>
          <p:nvPr/>
        </p:nvSpPr>
        <p:spPr>
          <a:xfrm>
            <a:off x="765716" y="889843"/>
            <a:ext cx="106605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Abbiamo bisogno di una </a:t>
            </a:r>
            <a:r>
              <a:rPr lang="it-IT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welfare society </a:t>
            </a: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più che un </a:t>
            </a:r>
            <a:r>
              <a:rPr lang="it-IT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welfare state</a:t>
            </a:r>
          </a:p>
          <a:p>
            <a:endParaRPr lang="it-IT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Abbiamo bisogno di prestare attenzione agli obiettivi del benessere sociale, in particolare verso due settori cruciali: il settore educativo e il settore assistenziale verso le persone malate, povere, fragili</a:t>
            </a:r>
          </a:p>
        </p:txBody>
      </p:sp>
    </p:spTree>
    <p:extLst>
      <p:ext uri="{BB962C8B-B14F-4D97-AF65-F5344CB8AC3E}">
        <p14:creationId xmlns:p14="http://schemas.microsoft.com/office/powerpoint/2010/main" val="4140105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E1578E-458D-4840-9EC8-CCBB74ADAF33}"/>
              </a:ext>
            </a:extLst>
          </p:cNvPr>
          <p:cNvSpPr txBox="1"/>
          <p:nvPr/>
        </p:nvSpPr>
        <p:spPr>
          <a:xfrm>
            <a:off x="765716" y="889843"/>
            <a:ext cx="106605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Abbiamo bisogno di ragionare in termini di qualità del vivere e di benessere multidimensionale individuale e collettivo</a:t>
            </a:r>
          </a:p>
          <a:p>
            <a:endParaRPr lang="it-IT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Abbiamo compreso come la presenza di forme di solidarietà comunitaria sia l’unica in grado di colmare le lacune di un welfare che lascia troppe persone sole di fronte alla malattia</a:t>
            </a:r>
          </a:p>
        </p:txBody>
      </p:sp>
    </p:spTree>
    <p:extLst>
      <p:ext uri="{BB962C8B-B14F-4D97-AF65-F5344CB8AC3E}">
        <p14:creationId xmlns:p14="http://schemas.microsoft.com/office/powerpoint/2010/main" val="1915620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{871E9D25-9356-4940-B7CC-D0FD14AB6D3B}tf10001122</Template>
  <TotalTime>298</TotalTime>
  <Words>266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 Light</vt:lpstr>
      <vt:lpstr>Segoe Print</vt:lpstr>
      <vt:lpstr>Tw Cen MT</vt:lpstr>
      <vt:lpstr>Wingdings</vt:lpstr>
      <vt:lpstr>Circuito</vt:lpstr>
      <vt:lpstr>“Ubuntu: io sono perché siamo. Rafforzare la solidarietà sociale e la connessione globale’’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“Ubuntu: Io sono perché siamo. Rafforzare la solidarietà sociale e la connessione globale’’</dc:title>
  <dc:creator>Microsoft Office User</dc:creator>
  <cp:lastModifiedBy>Giuseppe Migliaccio</cp:lastModifiedBy>
  <cp:revision>16</cp:revision>
  <dcterms:created xsi:type="dcterms:W3CDTF">2021-03-17T17:28:36Z</dcterms:created>
  <dcterms:modified xsi:type="dcterms:W3CDTF">2021-03-18T07:10:49Z</dcterms:modified>
</cp:coreProperties>
</file>